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4C65"/>
    <a:srgbClr val="3799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181" autoAdjust="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39DA3-C6F9-422D-8DB2-E4FE47EB805A}" type="datetimeFigureOut">
              <a:rPr lang="tr-TR" smtClean="0"/>
              <a:pPr/>
              <a:t>21.11.2018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983A-B1DD-4651-9A2E-4F388443536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44624"/>
            <a:ext cx="9144000" cy="400110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ADLİ PARA CEZASI İNFAZ ŞEMASI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493815" y="539388"/>
            <a:ext cx="2158306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Ödeme Emri</a:t>
            </a:r>
            <a:endParaRPr lang="tr-TR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2411760" y="1115452"/>
            <a:ext cx="4320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Tebliğden itibaren 30 gün süre </a:t>
            </a:r>
            <a:endParaRPr lang="tr-TR" b="1" dirty="0"/>
          </a:p>
        </p:txBody>
      </p:sp>
      <p:sp>
        <p:nvSpPr>
          <p:cNvPr id="9" name="8 Metin kutusu"/>
          <p:cNvSpPr txBox="1"/>
          <p:nvPr/>
        </p:nvSpPr>
        <p:spPr>
          <a:xfrm>
            <a:off x="6084168" y="1754813"/>
            <a:ext cx="2808312" cy="954107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Hükümlünün adli para cezasını ödeyememeğini belirterek hapis ve kamuya yararlı işte çalıştırma tedbirini talep etmesi</a:t>
            </a:r>
            <a:endParaRPr lang="tr-TR" sz="1400" b="1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3160415" y="1754813"/>
            <a:ext cx="2808312" cy="954107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Süresinde müracaat eden hükümlünün hiç ödemede bulunmaması ya da sonraki taksitleri aksatması</a:t>
            </a:r>
            <a:endParaRPr lang="tr-TR" sz="1400" b="1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251520" y="1754813"/>
            <a:ext cx="2736304" cy="954107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Usulüne uygun tebligat üzerine, hükümlünün süresinde Cumhuriyet savcılığına müracaat etmemesi</a:t>
            </a:r>
            <a:endParaRPr lang="tr-TR" sz="1400" b="1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1691680" y="2996952"/>
            <a:ext cx="5760640" cy="338554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Hapis ve kamuya yararlı işte çalıştırma kararı</a:t>
            </a:r>
            <a:endParaRPr lang="tr-TR" sz="1600" b="1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2411760" y="3717032"/>
            <a:ext cx="4320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Tebliğden itibaren 10 gün süre</a:t>
            </a:r>
            <a:endParaRPr lang="tr-TR" b="1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3923928" y="4437112"/>
            <a:ext cx="2016224" cy="1600438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Hükümlünün doğrudan Denetimli Serbestlik Müdürlüğünce yapılan tebligata riayet etmemesi </a:t>
            </a:r>
          </a:p>
          <a:p>
            <a:pPr algn="ctr"/>
            <a:r>
              <a:rPr lang="tr-TR" sz="1400" b="1" dirty="0" smtClean="0"/>
              <a:t>(Komisyon kararına gerek yoktur)</a:t>
            </a:r>
            <a:endParaRPr lang="tr-TR" sz="1400" b="1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1907704" y="4437112"/>
            <a:ext cx="2016224" cy="1600438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Hükümlünün müracaatı üzerine Denetimli Serbestlik Müdürlüğü’ne gönderme +1 yıl içinde 2 ihlal + komisyon kararı ile infaz evraklarının iadesi </a:t>
            </a:r>
            <a:endParaRPr lang="tr-TR" sz="1400" b="1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323528" y="4437112"/>
            <a:ext cx="1584176" cy="1600438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Usulüne uygun tebligat üzerine, hükümlünün Cumhuriyet savcılığına hiç müracaat etmemesi</a:t>
            </a:r>
            <a:endParaRPr lang="tr-TR" sz="1400" b="1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5940152" y="4437112"/>
            <a:ext cx="2880320" cy="1600438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Hükümlünün kamuya yararlı işte çalıştırma tedbirine devam ederken açık ceza infaz kurumuna gönderilmesi yönünde yazılı talepte bulunması</a:t>
            </a:r>
          </a:p>
          <a:p>
            <a:pPr algn="ctr"/>
            <a:r>
              <a:rPr lang="tr-TR" sz="1400" b="1" dirty="0" smtClean="0"/>
              <a:t>(Bu durumda hükümlü hakkında yakalama emri düzenlenmez)</a:t>
            </a:r>
            <a:endParaRPr lang="tr-TR" sz="1400" b="1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3493815" y="6381328"/>
            <a:ext cx="2158306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Yakalama Emri</a:t>
            </a:r>
            <a:endParaRPr lang="tr-TR" b="1" dirty="0"/>
          </a:p>
        </p:txBody>
      </p:sp>
      <p:cxnSp>
        <p:nvCxnSpPr>
          <p:cNvPr id="22" name="21 Düz Ok Bağlayıcısı"/>
          <p:cNvCxnSpPr/>
          <p:nvPr/>
        </p:nvCxnSpPr>
        <p:spPr>
          <a:xfrm>
            <a:off x="4572000" y="908720"/>
            <a:ext cx="0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4572000" y="1520832"/>
            <a:ext cx="0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 flipH="1">
            <a:off x="2339752" y="1520832"/>
            <a:ext cx="2088232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>
            <a:off x="4716016" y="1520832"/>
            <a:ext cx="2088232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/>
          <p:nvPr/>
        </p:nvCxnSpPr>
        <p:spPr>
          <a:xfrm>
            <a:off x="4572000" y="2708920"/>
            <a:ext cx="0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Ok Bağlayıcısı"/>
          <p:cNvCxnSpPr/>
          <p:nvPr/>
        </p:nvCxnSpPr>
        <p:spPr>
          <a:xfrm>
            <a:off x="1835696" y="2718446"/>
            <a:ext cx="2160240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/>
          <p:nvPr/>
        </p:nvCxnSpPr>
        <p:spPr>
          <a:xfrm flipH="1">
            <a:off x="5004048" y="2723209"/>
            <a:ext cx="2448272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/>
          <p:nvPr/>
        </p:nvCxnSpPr>
        <p:spPr>
          <a:xfrm>
            <a:off x="4572000" y="3356992"/>
            <a:ext cx="0" cy="28803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/>
          <p:nvPr/>
        </p:nvCxnSpPr>
        <p:spPr>
          <a:xfrm flipH="1">
            <a:off x="1403648" y="4149080"/>
            <a:ext cx="3168352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/>
          <p:nvPr/>
        </p:nvCxnSpPr>
        <p:spPr>
          <a:xfrm flipH="1">
            <a:off x="3347864" y="4149080"/>
            <a:ext cx="1224136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>
            <a:off x="4572000" y="4149080"/>
            <a:ext cx="504056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>
            <a:off x="4572000" y="4149080"/>
            <a:ext cx="2808312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>
            <a:off x="4788024" y="6067008"/>
            <a:ext cx="0" cy="28803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/>
          <p:nvPr/>
        </p:nvCxnSpPr>
        <p:spPr>
          <a:xfrm>
            <a:off x="1187624" y="6067008"/>
            <a:ext cx="2520280" cy="24231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Düz Ok Bağlayıcısı"/>
          <p:cNvCxnSpPr/>
          <p:nvPr/>
        </p:nvCxnSpPr>
        <p:spPr>
          <a:xfrm>
            <a:off x="2915816" y="6067008"/>
            <a:ext cx="1584176" cy="24231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Düz Ok Bağlayıcısı"/>
          <p:cNvCxnSpPr/>
          <p:nvPr/>
        </p:nvCxnSpPr>
        <p:spPr>
          <a:xfrm flipH="1">
            <a:off x="5220072" y="6067008"/>
            <a:ext cx="2232248" cy="24231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44624"/>
            <a:ext cx="9144000" cy="338554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Kasten işlenen suçlarda 3 yılın, taksirli işlenen suçlarda 5 yılın altıdaki hapis cezalarının infazı</a:t>
            </a:r>
            <a:endParaRPr lang="tr-T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2411760" y="548680"/>
            <a:ext cx="4320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Çağrı kağıdı düzenlenmesi</a:t>
            </a:r>
            <a:endParaRPr lang="tr-TR" b="1" dirty="0"/>
          </a:p>
        </p:txBody>
      </p:sp>
      <p:cxnSp>
        <p:nvCxnSpPr>
          <p:cNvPr id="35" name="34 Düz Ok Bağlayıcısı"/>
          <p:cNvCxnSpPr/>
          <p:nvPr/>
        </p:nvCxnSpPr>
        <p:spPr>
          <a:xfrm>
            <a:off x="4572000" y="980728"/>
            <a:ext cx="0" cy="28803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Metin kutusu"/>
          <p:cNvSpPr txBox="1"/>
          <p:nvPr/>
        </p:nvSpPr>
        <p:spPr>
          <a:xfrm>
            <a:off x="2411760" y="1340768"/>
            <a:ext cx="4320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Tebliğden itibaren 10 günlük süre</a:t>
            </a:r>
            <a:endParaRPr lang="tr-TR" b="1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4644008" y="1970837"/>
            <a:ext cx="3528392" cy="954107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Tebliğden itibaren 10 gün içerisinde ilamı infaz eden Cumhuriyet Başsavcılığı veya bulunduğu yer Cumhuriyet Başsavcılığına müracaat </a:t>
            </a:r>
            <a:r>
              <a:rPr lang="tr-TR" sz="1400" b="1" u="sng" dirty="0" smtClean="0">
                <a:solidFill>
                  <a:srgbClr val="FF0000"/>
                </a:solidFill>
              </a:rPr>
              <a:t>ETMEMESİ</a:t>
            </a:r>
            <a:r>
              <a:rPr lang="tr-TR" sz="1400" b="1" dirty="0" smtClean="0"/>
              <a:t> halinde</a:t>
            </a:r>
            <a:endParaRPr lang="tr-TR" sz="1400" b="1" dirty="0"/>
          </a:p>
        </p:txBody>
      </p:sp>
      <p:sp>
        <p:nvSpPr>
          <p:cNvPr id="41" name="40 Metin kutusu"/>
          <p:cNvSpPr txBox="1"/>
          <p:nvPr/>
        </p:nvSpPr>
        <p:spPr>
          <a:xfrm>
            <a:off x="971600" y="1970837"/>
            <a:ext cx="3499817" cy="954107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Tebliğden itibaren 10 gün içerisinde ilamı infaz eden Cumhuriyet Başsavcılığı veya bulunduğu yer Cumhuriyet Başsavcılığına müracaat </a:t>
            </a:r>
            <a:r>
              <a:rPr lang="tr-TR" sz="1400" b="1" u="sng" dirty="0" smtClean="0">
                <a:solidFill>
                  <a:srgbClr val="FF0000"/>
                </a:solidFill>
              </a:rPr>
              <a:t>ETMESİ</a:t>
            </a:r>
            <a:r>
              <a:rPr lang="tr-TR" sz="1400" b="1" dirty="0" smtClean="0"/>
              <a:t> halinde</a:t>
            </a:r>
            <a:endParaRPr lang="tr-TR" sz="1400" b="1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5004048" y="3194973"/>
            <a:ext cx="3528392" cy="738664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Yakalandığında kolluk marifetiyle açık ceza infaz kurumuna tesliminin yapılması için yakalama emri düzenlenmesi</a:t>
            </a:r>
            <a:endParaRPr lang="tr-TR" sz="1400" b="1" dirty="0"/>
          </a:p>
        </p:txBody>
      </p:sp>
      <p:sp>
        <p:nvSpPr>
          <p:cNvPr id="45" name="44 Metin kutusu"/>
          <p:cNvSpPr txBox="1"/>
          <p:nvPr/>
        </p:nvSpPr>
        <p:spPr>
          <a:xfrm>
            <a:off x="251520" y="3194973"/>
            <a:ext cx="4536504" cy="738664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Açık ceza infaz kurumlarına ayrılma yönetmeliğinin ekinde yer alan ek-1 belgesi düzenlenerek açık ceza infaz kurumuna teslim olması için 10 günlük ek süre verilmesi</a:t>
            </a:r>
            <a:endParaRPr lang="tr-TR" sz="1400" b="1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251520" y="4419109"/>
            <a:ext cx="6120680" cy="738664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10 günlük ek süre içerisinde açık ceza infaz kurumuna teslim olmaması halinde, yakalandığında kolluk marifetiyle açık ceza infaz kurumuna tesliminin yapılması için yakalama emri düzenlenmesi</a:t>
            </a:r>
            <a:endParaRPr lang="tr-TR" sz="1400" b="1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2411760" y="6300028"/>
            <a:ext cx="4320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Doğrudan yakalama emri düzenlenmesi</a:t>
            </a:r>
            <a:endParaRPr lang="tr-TR" b="1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0" y="5589240"/>
            <a:ext cx="9144000" cy="338554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Kasten işlenen suçlarda 3 yılın, taksirli işlenen suçlarda 5 yılın üstündeki hapis cezalarının infazı</a:t>
            </a:r>
            <a:endParaRPr lang="tr-T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5" name="54 Düz Ok Bağlayıcısı"/>
          <p:cNvCxnSpPr/>
          <p:nvPr/>
        </p:nvCxnSpPr>
        <p:spPr>
          <a:xfrm>
            <a:off x="6012160" y="1736523"/>
            <a:ext cx="0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Düz Ok Bağlayıcısı"/>
          <p:cNvCxnSpPr/>
          <p:nvPr/>
        </p:nvCxnSpPr>
        <p:spPr>
          <a:xfrm>
            <a:off x="3131840" y="1736523"/>
            <a:ext cx="0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Düz Ok Bağlayıcısı"/>
          <p:cNvCxnSpPr/>
          <p:nvPr/>
        </p:nvCxnSpPr>
        <p:spPr>
          <a:xfrm>
            <a:off x="6012160" y="2958285"/>
            <a:ext cx="0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Düz Ok Bağlayıcısı"/>
          <p:cNvCxnSpPr/>
          <p:nvPr/>
        </p:nvCxnSpPr>
        <p:spPr>
          <a:xfrm>
            <a:off x="3131840" y="2958285"/>
            <a:ext cx="0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Düz Ok Bağlayıcısı"/>
          <p:cNvCxnSpPr/>
          <p:nvPr/>
        </p:nvCxnSpPr>
        <p:spPr>
          <a:xfrm>
            <a:off x="3131840" y="4005064"/>
            <a:ext cx="0" cy="393381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Düz Ok Bağlayıcısı"/>
          <p:cNvCxnSpPr/>
          <p:nvPr/>
        </p:nvCxnSpPr>
        <p:spPr>
          <a:xfrm>
            <a:off x="4572000" y="5983184"/>
            <a:ext cx="0" cy="28803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375047"/>
            <a:ext cx="9144000" cy="461665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CEZANIN İNFAZININ ERTELENMESİ HALLERİ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07504" y="1772816"/>
          <a:ext cx="892899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940"/>
                <a:gridCol w="1711390"/>
                <a:gridCol w="1488166"/>
                <a:gridCol w="1264940"/>
                <a:gridCol w="1488166"/>
                <a:gridCol w="1711390"/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Hastalık</a:t>
                      </a:r>
                      <a:r>
                        <a:rPr lang="tr-TR" baseline="0" dirty="0" smtClean="0"/>
                        <a:t> nedeniyle geri bırakılması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Gebelik</a:t>
                      </a:r>
                      <a:r>
                        <a:rPr lang="tr-TR" baseline="0" dirty="0" smtClean="0"/>
                        <a:t> veya doğum nedeniyle geri bırakılması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Hükümlünün istemi üzerine</a:t>
                      </a:r>
                      <a:r>
                        <a:rPr lang="tr-TR" baseline="0" dirty="0" smtClean="0"/>
                        <a:t> ertelenmesi veya ara verilmesi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Askerlik nedeniyle</a:t>
                      </a:r>
                      <a:r>
                        <a:rPr lang="tr-TR" baseline="0" dirty="0" smtClean="0"/>
                        <a:t> erteleme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Mahkeme kararı ile infazın</a:t>
                      </a:r>
                      <a:r>
                        <a:rPr lang="tr-TR" baseline="0" dirty="0" smtClean="0"/>
                        <a:t> ertelenmesi veya durdurulması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Yasama dokunulmazlığı nedeniyle</a:t>
                      </a:r>
                      <a:r>
                        <a:rPr lang="tr-TR" baseline="0" dirty="0" smtClean="0"/>
                        <a:t> ertelenmesi</a:t>
                      </a:r>
                      <a:endParaRPr lang="tr-TR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</a:tr>
            </a:tbl>
          </a:graphicData>
        </a:graphic>
      </p:graphicFrame>
      <p:cxnSp>
        <p:nvCxnSpPr>
          <p:cNvPr id="7" name="6 Düz Ok Bağlayıcısı"/>
          <p:cNvCxnSpPr/>
          <p:nvPr/>
        </p:nvCxnSpPr>
        <p:spPr>
          <a:xfrm flipH="1">
            <a:off x="755576" y="908720"/>
            <a:ext cx="3096344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flipH="1">
            <a:off x="2339752" y="908720"/>
            <a:ext cx="1728192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 flipH="1">
            <a:off x="3851920" y="908720"/>
            <a:ext cx="432048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üz Ok Bağlayıcısı"/>
          <p:cNvCxnSpPr/>
          <p:nvPr/>
        </p:nvCxnSpPr>
        <p:spPr>
          <a:xfrm>
            <a:off x="4427984" y="908720"/>
            <a:ext cx="864096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4716016" y="908720"/>
            <a:ext cx="1872208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5220072" y="908720"/>
            <a:ext cx="2952328" cy="79208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116632"/>
            <a:ext cx="9144000" cy="461665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01.06.2005 SONRASI KOŞULLU SALIVERME HESABI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95536" y="1268760"/>
            <a:ext cx="37444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Suç tarihinin 01.06.2005 – 01.07.2016 tarihleri arası olması</a:t>
            </a:r>
            <a:endParaRPr lang="tr-TR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4283968" y="1268760"/>
            <a:ext cx="46085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Suç tarihinin 01.07.2016 tarihi sonrası olması</a:t>
            </a:r>
            <a:endParaRPr lang="tr-TR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1520" y="2474893"/>
            <a:ext cx="1656184" cy="181588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1600" b="1" dirty="0" smtClean="0"/>
          </a:p>
          <a:p>
            <a:pPr algn="ctr"/>
            <a:r>
              <a:rPr lang="tr-TR" sz="1600" b="1" dirty="0" smtClean="0"/>
              <a:t>Suçun 671 sayılı KHK kapsamında sayılan istisna suçlardan </a:t>
            </a:r>
            <a:r>
              <a:rPr lang="tr-T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OLMAMASI</a:t>
            </a:r>
          </a:p>
          <a:p>
            <a:pPr algn="ctr"/>
            <a:endParaRPr lang="tr-TR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051720" y="2474893"/>
            <a:ext cx="1656184" cy="181588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1600" b="1" dirty="0" smtClean="0"/>
          </a:p>
          <a:p>
            <a:pPr algn="ctr"/>
            <a:r>
              <a:rPr lang="tr-TR" sz="1600" b="1" dirty="0" smtClean="0"/>
              <a:t>Suçun 671 sayılı KHK kapsamında sayılan istisna suçlardan </a:t>
            </a:r>
            <a:r>
              <a:rPr lang="tr-T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OLMASI</a:t>
            </a:r>
          </a:p>
          <a:p>
            <a:pPr algn="ctr"/>
            <a:endParaRPr lang="tr-TR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211960" y="2474892"/>
            <a:ext cx="1944216" cy="181588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5275 sayılı yasanın 107/2 maddesine göre 2/3 oranı</a:t>
            </a:r>
          </a:p>
          <a:p>
            <a:pPr algn="ctr"/>
            <a:r>
              <a:rPr lang="tr-TR" sz="1400" b="1" dirty="0" smtClean="0"/>
              <a:t>-</a:t>
            </a:r>
          </a:p>
          <a:p>
            <a:pPr algn="ctr"/>
            <a:r>
              <a:rPr lang="tr-TR" sz="1400" b="1" dirty="0" smtClean="0"/>
              <a:t>5275 sayılı yasanın 105/A maddesi uyarınca 1 yıllık denetime tabi</a:t>
            </a:r>
            <a:endParaRPr lang="tr-TR" sz="1400" b="1" dirty="0"/>
          </a:p>
        </p:txBody>
      </p:sp>
      <p:sp>
        <p:nvSpPr>
          <p:cNvPr id="10" name="9 Metin kutusu"/>
          <p:cNvSpPr txBox="1"/>
          <p:nvPr/>
        </p:nvSpPr>
        <p:spPr>
          <a:xfrm>
            <a:off x="6228184" y="2474893"/>
            <a:ext cx="2664296" cy="181588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Tekerrür uygulaması var ise; 5275 sayılı yasanın 108/1-c maddesine göre 3/4 oranı veya</a:t>
            </a:r>
          </a:p>
          <a:p>
            <a:pPr algn="ctr"/>
            <a:r>
              <a:rPr lang="tr-TR" sz="1400" b="1" dirty="0" smtClean="0"/>
              <a:t>2/3 + tekerrüre esas ilam</a:t>
            </a:r>
          </a:p>
          <a:p>
            <a:pPr algn="ctr"/>
            <a:r>
              <a:rPr lang="tr-TR" sz="1400" b="1" dirty="0" smtClean="0"/>
              <a:t>-</a:t>
            </a:r>
          </a:p>
          <a:p>
            <a:pPr algn="ctr"/>
            <a:r>
              <a:rPr lang="tr-TR" sz="1400" b="1" dirty="0" smtClean="0"/>
              <a:t>5275 sayılı yasanın 105/A maddesi uyarınca 1 yıllık denetime tabi</a:t>
            </a:r>
            <a:endParaRPr lang="tr-TR" sz="1400" b="1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395536" y="4637454"/>
            <a:ext cx="2592288" cy="193899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5275 sayılı yasanın geçici 6.maddesi uyarınca 1/2 oranı</a:t>
            </a:r>
          </a:p>
          <a:p>
            <a:pPr algn="ctr"/>
            <a:r>
              <a:rPr lang="tr-TR" sz="1200" b="1" dirty="0" smtClean="0"/>
              <a:t>-</a:t>
            </a:r>
          </a:p>
          <a:p>
            <a:pPr algn="ctr"/>
            <a:r>
              <a:rPr lang="tr-TR" sz="1200" b="1" dirty="0" smtClean="0"/>
              <a:t>Tekerrür uygulaması var ise; 5275 sayılı yasanın 108/1-c maddesine göre 3/4 oranı veya</a:t>
            </a:r>
          </a:p>
          <a:p>
            <a:pPr algn="ctr"/>
            <a:r>
              <a:rPr lang="tr-TR" sz="1200" b="1" dirty="0" smtClean="0"/>
              <a:t>1/2 + tekerrüre esas ilam</a:t>
            </a:r>
          </a:p>
          <a:p>
            <a:pPr algn="ctr"/>
            <a:r>
              <a:rPr lang="tr-TR" sz="1200" b="1" dirty="0" smtClean="0"/>
              <a:t>-</a:t>
            </a:r>
          </a:p>
          <a:p>
            <a:pPr algn="ctr"/>
            <a:r>
              <a:rPr lang="tr-TR" sz="1200" b="1" dirty="0" smtClean="0"/>
              <a:t>5275 sayılı yasanın 6. maddesi uyarınca 2 yıllık denetime tabi</a:t>
            </a:r>
            <a:endParaRPr lang="tr-TR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131840" y="4637454"/>
            <a:ext cx="2592288" cy="1938992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5275 sayılı yasanın geçici 107/2 maddesine göre 2/3 oranı</a:t>
            </a:r>
          </a:p>
          <a:p>
            <a:pPr algn="ctr"/>
            <a:r>
              <a:rPr lang="tr-TR" sz="1200" b="1" dirty="0" smtClean="0"/>
              <a:t>-</a:t>
            </a:r>
          </a:p>
          <a:p>
            <a:pPr algn="ctr"/>
            <a:r>
              <a:rPr lang="tr-TR" sz="1200" b="1" dirty="0" smtClean="0"/>
              <a:t>Tekerrür uygulaması var ise; 5275 sayılı yasanın 108/1-c maddesine göre 3/4 oranı veya</a:t>
            </a:r>
          </a:p>
          <a:p>
            <a:pPr algn="ctr"/>
            <a:r>
              <a:rPr lang="tr-TR" sz="1200" b="1" dirty="0" smtClean="0"/>
              <a:t>2/3 + tekerrüre esas ilam</a:t>
            </a:r>
          </a:p>
          <a:p>
            <a:pPr algn="ctr"/>
            <a:r>
              <a:rPr lang="tr-TR" sz="1200" b="1" dirty="0" smtClean="0"/>
              <a:t>-</a:t>
            </a:r>
          </a:p>
          <a:p>
            <a:pPr algn="ctr"/>
            <a:r>
              <a:rPr lang="tr-TR" sz="1200" b="1" dirty="0" smtClean="0"/>
              <a:t>5275 sayılı yasanın 105/A maddesi uyarınca 1 yıllık denetime tabi</a:t>
            </a:r>
            <a:endParaRPr lang="tr-TR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Düz Ok Bağlayıcısı"/>
          <p:cNvCxnSpPr/>
          <p:nvPr/>
        </p:nvCxnSpPr>
        <p:spPr>
          <a:xfrm flipH="1">
            <a:off x="1979712" y="620688"/>
            <a:ext cx="2592288" cy="57606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>
            <a:off x="5220072" y="1700808"/>
            <a:ext cx="0" cy="68141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>
            <a:off x="7524328" y="1700808"/>
            <a:ext cx="0" cy="68141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/>
          <p:nvPr/>
        </p:nvCxnSpPr>
        <p:spPr>
          <a:xfrm>
            <a:off x="1259632" y="1988840"/>
            <a:ext cx="0" cy="393381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>
            <a:off x="2843808" y="1988840"/>
            <a:ext cx="0" cy="393381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>
            <a:off x="4572000" y="620688"/>
            <a:ext cx="2376264" cy="57606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1187624" y="434605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>
            <a:off x="3419872" y="434605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44624"/>
            <a:ext cx="9144000" cy="400110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Hükümlünün Doğrudan Açık Ceza İnfaz Kurumuna Gönderilmesi Ve Koşulları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0" y="692696"/>
            <a:ext cx="9144000" cy="42062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baseline="-2000" dirty="0" smtClean="0"/>
              <a:t>TERÖR SUÇLARI, ÖRGÜT FAALİYETLERİ KAPSAMINDA İŞLENEN SUÇLAR İLE CİNSEL DOKUNULMAZLIĞA KARŞI İŞLENEN SUÇLAR </a:t>
            </a:r>
            <a:r>
              <a:rPr lang="tr-TR" sz="1600" b="1" u="sng" baseline="-2000" dirty="0" smtClean="0">
                <a:solidFill>
                  <a:srgbClr val="FF0000"/>
                </a:solidFill>
              </a:rPr>
              <a:t>HARİÇ;</a:t>
            </a:r>
          </a:p>
          <a:p>
            <a:pPr algn="ctr"/>
            <a:r>
              <a:rPr lang="tr-TR" sz="1600" b="1" baseline="-2000" dirty="0" smtClean="0"/>
              <a:t>(5237 SAYILI TCK’NIN 102 103, 104, 105, 220, 302, 307, 309, 311, 312, 313, 314, 315 VE 320 MADDELERİ İLE 310 MADDESİNİN 1.FIKRASINDA YAZILI SUÇLAR)</a:t>
            </a: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07504" y="1420768"/>
          <a:ext cx="892899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448272"/>
                <a:gridCol w="1728192"/>
                <a:gridCol w="237626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Kasıtlı suçlardan toplam üç yıl veya</a:t>
                      </a:r>
                      <a:r>
                        <a:rPr lang="tr-TR" sz="1200" baseline="0" dirty="0" smtClean="0"/>
                        <a:t> daha az süreyle hapis cezasına mahkum olanların</a:t>
                      </a:r>
                      <a:endParaRPr lang="tr-T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Taksirli suçlardan toplam beş yıl veya daha az süreyle hapis cezasına mahkum olanların</a:t>
                      </a:r>
                      <a:endParaRPr lang="tr-T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Adli para cezası hapis cezasına çevrilenlerin</a:t>
                      </a:r>
                      <a:endParaRPr lang="tr-T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2004 sayılı İcra ve İflas Kanunu gereğince tazyik hapsine</a:t>
                      </a:r>
                      <a:r>
                        <a:rPr lang="tr-TR" sz="1200" baseline="0" dirty="0" smtClean="0"/>
                        <a:t> tabi tutulanların</a:t>
                      </a:r>
                      <a:endParaRPr lang="tr-T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3635896" y="2267580"/>
            <a:ext cx="18722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Çağrı Kağıdı </a:t>
            </a:r>
            <a:endParaRPr lang="tr-TR" b="1" dirty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251520" y="2924944"/>
          <a:ext cx="864096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544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Süresinde Cumhuriyet savcılığına müracaat</a:t>
                      </a:r>
                      <a:endParaRPr lang="tr-TR" sz="1400" b="1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Süresinde Cumhuriyet savcılığına müracaat edilmemesi</a:t>
                      </a:r>
                      <a:r>
                        <a:rPr lang="tr-TR" sz="1400" b="1" baseline="0" dirty="0" smtClean="0"/>
                        <a:t> sebebiyle Yakalama Emri düzenlenmesi</a:t>
                      </a:r>
                      <a:endParaRPr lang="tr-TR" sz="1400" b="1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251520" y="3645024"/>
          <a:ext cx="86409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544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10 gün içinde Açık Ceza İnfaz Kurumu</a:t>
                      </a:r>
                      <a:r>
                        <a:rPr lang="tr-TR" sz="1400" b="1" baseline="0" dirty="0" smtClean="0"/>
                        <a:t>na teslim olması için Ek-1 belgesi düzenlenmesi</a:t>
                      </a:r>
                      <a:endParaRPr lang="tr-TR" sz="1400" b="1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Yakalandığında kolluk marifetiyle Açık Ceza</a:t>
                      </a:r>
                      <a:r>
                        <a:rPr lang="tr-TR" sz="1400" b="1" baseline="0" dirty="0" smtClean="0"/>
                        <a:t> İnfaz Kurumuna gönderilmesi veya Açık ceza infaz kurumunun olmaması halinde Kapalı </a:t>
                      </a:r>
                      <a:r>
                        <a:rPr lang="tr-TR" sz="1400" b="1" baseline="0" dirty="0" err="1" smtClean="0"/>
                        <a:t>CİK’na</a:t>
                      </a:r>
                      <a:r>
                        <a:rPr lang="tr-TR" sz="1400" b="1" baseline="0" dirty="0" smtClean="0"/>
                        <a:t> alınarak Açık </a:t>
                      </a:r>
                      <a:r>
                        <a:rPr lang="tr-TR" sz="1400" b="1" baseline="0" dirty="0" err="1" smtClean="0"/>
                        <a:t>CİK’na</a:t>
                      </a:r>
                      <a:r>
                        <a:rPr lang="tr-TR" sz="1400" b="1" baseline="0" dirty="0" smtClean="0"/>
                        <a:t> nakil edilmesi</a:t>
                      </a:r>
                      <a:endParaRPr lang="tr-TR" sz="1400" b="1" dirty="0"/>
                    </a:p>
                  </a:txBody>
                  <a:tcPr>
                    <a:solidFill>
                      <a:srgbClr val="9C4C65"/>
                    </a:solidFill>
                  </a:tcPr>
                </a:tc>
              </a:tr>
            </a:tbl>
          </a:graphicData>
        </a:graphic>
      </p:graphicFrame>
      <p:sp>
        <p:nvSpPr>
          <p:cNvPr id="10" name="9 Metin kutusu"/>
          <p:cNvSpPr txBox="1"/>
          <p:nvPr/>
        </p:nvSpPr>
        <p:spPr>
          <a:xfrm>
            <a:off x="0" y="4581128"/>
            <a:ext cx="91440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Açık Ceza İnfaz Kurumuna teslim olma, kolluk marifetiyle gönderilme veya nakil</a:t>
            </a:r>
            <a:endParaRPr lang="tr-TR" sz="1600" b="1" baseline="-2000" dirty="0" smtClean="0"/>
          </a:p>
        </p:txBody>
      </p:sp>
      <p:sp>
        <p:nvSpPr>
          <p:cNvPr id="11" name="10 Metin kutusu"/>
          <p:cNvSpPr txBox="1"/>
          <p:nvPr/>
        </p:nvSpPr>
        <p:spPr>
          <a:xfrm>
            <a:off x="3275856" y="5219908"/>
            <a:ext cx="25922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Hükümlünün firar etmesi</a:t>
            </a:r>
            <a:endParaRPr lang="tr-TR" b="1" baseline="-2000" dirty="0" smtClean="0"/>
          </a:p>
        </p:txBody>
      </p:sp>
      <p:graphicFrame>
        <p:nvGraphicFramePr>
          <p:cNvPr id="12" name="11 Tablo"/>
          <p:cNvGraphicFramePr>
            <a:graphicFrameLocks noGrp="1"/>
          </p:cNvGraphicFramePr>
          <p:nvPr/>
        </p:nvGraphicFramePr>
        <p:xfrm>
          <a:off x="179512" y="5733256"/>
          <a:ext cx="885698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240359"/>
                <a:gridCol w="2232249"/>
              </a:tblGrid>
              <a:tr h="1080120">
                <a:tc>
                  <a:txBody>
                    <a:bodyPr/>
                    <a:lstStyle/>
                    <a:p>
                      <a:r>
                        <a:rPr lang="tr-TR" sz="1200" b="0" dirty="0" smtClean="0"/>
                        <a:t>Yönetmeliğin 5.maddesi</a:t>
                      </a:r>
                      <a:r>
                        <a:rPr lang="tr-TR" sz="1200" b="0" baseline="0" dirty="0" smtClean="0"/>
                        <a:t> kapsamında hapis cezasının doğrudan açık ceza infaz kurumunda infazı sırasında firar sebebiyle hücre cezası alması halinde, kapalı ceza infaz kurumunda hücre cezasını çekip, deneme süresini beklemeden açığa geçme</a:t>
                      </a:r>
                      <a:endParaRPr lang="tr-T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0" dirty="0" smtClean="0"/>
                        <a:t>Yönetmeliğin 5.maddesi kapsamında hapis cezasının</a:t>
                      </a:r>
                      <a:r>
                        <a:rPr lang="tr-TR" sz="1200" b="0" baseline="0" dirty="0" smtClean="0"/>
                        <a:t> doğrudan açık ceza infaz kurumunda infazı sırasında hücre cezası dışında disiplin cezası alması halinde, cezasına açık ceza infaz kurumunda devam etmesi</a:t>
                      </a:r>
                      <a:endParaRPr lang="tr-T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0" dirty="0" smtClean="0"/>
                        <a:t>Adli para cezasından çevrilme hapis cezasının infazı</a:t>
                      </a:r>
                      <a:r>
                        <a:rPr lang="tr-TR" sz="1200" b="0" baseline="0" dirty="0" smtClean="0"/>
                        <a:t> sırasında firar edilmesi halinde, infazın her halükarda açık ceza infaz kurumunda devam edilmesi</a:t>
                      </a:r>
                      <a:endParaRPr lang="tr-TR" sz="12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12 Düz Ok Bağlayıcısı"/>
          <p:cNvCxnSpPr/>
          <p:nvPr/>
        </p:nvCxnSpPr>
        <p:spPr>
          <a:xfrm>
            <a:off x="4572000" y="45546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3851920" y="112474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>
            <a:off x="1259632" y="112474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>
            <a:off x="5868144" y="112474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>
            <a:off x="7884368" y="1124744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/>
          <p:nvPr/>
        </p:nvCxnSpPr>
        <p:spPr>
          <a:xfrm>
            <a:off x="4572000" y="2065607"/>
            <a:ext cx="0" cy="177357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>
            <a:off x="6012160" y="3429000"/>
            <a:ext cx="0" cy="177357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1691680" y="3429000"/>
            <a:ext cx="0" cy="177357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>
            <a:off x="5940152" y="5445224"/>
            <a:ext cx="1656184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 flipH="1">
            <a:off x="1619672" y="5445224"/>
            <a:ext cx="1584176" cy="21602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4572000" y="4941168"/>
            <a:ext cx="0" cy="24936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>
            <a:off x="4572000" y="5589240"/>
            <a:ext cx="0" cy="14401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/>
          <p:nvPr/>
        </p:nvCxnSpPr>
        <p:spPr>
          <a:xfrm flipH="1">
            <a:off x="1907704" y="2420888"/>
            <a:ext cx="1656184" cy="43204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/>
          <p:nvPr/>
        </p:nvCxnSpPr>
        <p:spPr>
          <a:xfrm>
            <a:off x="5580112" y="2420888"/>
            <a:ext cx="1224136" cy="43204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AÇIK CEZA İNFAZ KURUMLARINA AYIRMA ŞEMASI</a:t>
            </a:r>
            <a:endParaRPr lang="tr-T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555776" y="534629"/>
            <a:ext cx="4032448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kern="800" dirty="0" smtClean="0"/>
              <a:t>Hükümlünün Toplam Cezası</a:t>
            </a:r>
            <a:endParaRPr lang="tr-TR" sz="1600" b="1" kern="800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4572000" y="345356"/>
            <a:ext cx="0" cy="177357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 flipH="1">
            <a:off x="2339752" y="908720"/>
            <a:ext cx="2088232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4716016" y="908720"/>
            <a:ext cx="1584176" cy="14401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07504" y="4135720"/>
            <a:ext cx="2016224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u="sng" dirty="0" smtClean="0"/>
              <a:t>Koşullu Salıvermesine Son 3 Yıl Kala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Cinsel Saldırı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Çocuğun sinsel istismarı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Eşe karşı kasten yaralama ve eşe karşı eziyet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Yönetmeliğin 6/c maddesi kapsamında kalanlar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Adli suçlardan hükümlü olup yabancı uyrukluların</a:t>
            </a:r>
            <a:endParaRPr lang="tr-TR" sz="1400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267744" y="4135720"/>
            <a:ext cx="1656184" cy="2677656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u="sng" dirty="0" smtClean="0"/>
              <a:t>Koşullu Salıvermesine Son 5 Yıl Kala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Nitelikli hırsızlık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Yağma </a:t>
            </a:r>
            <a:br>
              <a:rPr lang="tr-TR" sz="1400" dirty="0" smtClean="0"/>
            </a:br>
            <a:r>
              <a:rPr lang="tr-TR" sz="1400" dirty="0" smtClean="0"/>
              <a:t>(TCK 148,149)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Uyuşturucu ticareti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Uyuşturucu ticaretini kolaylaştırma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Müebbet hapis alanlar</a:t>
            </a:r>
            <a:endParaRPr lang="tr-TR" sz="1400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5652120" y="4135720"/>
            <a:ext cx="1512168" cy="2246769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u="sng" dirty="0" smtClean="0"/>
              <a:t>Koşullu Salıvermesine Son 2 Yıl Kala </a:t>
            </a:r>
          </a:p>
          <a:p>
            <a:pPr algn="ctr"/>
            <a:endParaRPr lang="tr-TR" sz="1400" u="sng" dirty="0" smtClean="0"/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4959 sayılı kanun, 4422 sayılı kanun ve 5237 sayılı </a:t>
            </a:r>
            <a:r>
              <a:rPr lang="tr-TR" sz="1400" dirty="0" err="1" smtClean="0"/>
              <a:t>TCK’nın</a:t>
            </a:r>
            <a:r>
              <a:rPr lang="tr-TR" sz="1400" dirty="0" smtClean="0"/>
              <a:t> 221 maddesinden yararlananlar</a:t>
            </a:r>
            <a:endParaRPr lang="tr-TR" sz="1400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4067944" y="4135720"/>
            <a:ext cx="144016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u="sng" dirty="0" smtClean="0"/>
              <a:t>Koşullu Salıvermesine Son 7 Yıl Kala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err="1" smtClean="0"/>
              <a:t>TCK’nın</a:t>
            </a:r>
            <a:r>
              <a:rPr lang="tr-TR" sz="1400" dirty="0" smtClean="0"/>
              <a:t> 102,103, 82/1-d, 86/3-a, 96/2-b, 142, 148, 149, 188 ve 190 maddeleri dışındaki suçlardan hüküm alanlar</a:t>
            </a:r>
            <a:endParaRPr lang="tr-TR" sz="1400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7308304" y="4135720"/>
            <a:ext cx="1656184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u="sng" dirty="0" smtClean="0"/>
              <a:t>Koşullu Salıvermesine Son 1 Yıl Kala</a:t>
            </a:r>
          </a:p>
          <a:p>
            <a:pPr algn="ctr"/>
            <a:r>
              <a:rPr lang="tr-TR" sz="1400" u="sng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tr-TR" sz="1400" dirty="0" smtClean="0"/>
              <a:t>Terör ve örgütlü suçlardan hükümlü olup, örgütten ayrıldıkları idare ve gözlem kurulu kararı ile tespit edilenler</a:t>
            </a:r>
            <a:endParaRPr lang="tr-TR" sz="1400" dirty="0"/>
          </a:p>
        </p:txBody>
      </p:sp>
      <p:cxnSp>
        <p:nvCxnSpPr>
          <p:cNvPr id="16" name="15 Düz Ok Bağlayıcısı"/>
          <p:cNvCxnSpPr>
            <a:stCxn id="53" idx="2"/>
            <a:endCxn id="11" idx="0"/>
          </p:cNvCxnSpPr>
          <p:nvPr/>
        </p:nvCxnSpPr>
        <p:spPr>
          <a:xfrm flipH="1">
            <a:off x="1115616" y="3888115"/>
            <a:ext cx="2232248" cy="24760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üz Ok Bağlayıcısı"/>
          <p:cNvCxnSpPr>
            <a:stCxn id="53" idx="2"/>
            <a:endCxn id="14" idx="0"/>
          </p:cNvCxnSpPr>
          <p:nvPr/>
        </p:nvCxnSpPr>
        <p:spPr>
          <a:xfrm>
            <a:off x="3347864" y="3888115"/>
            <a:ext cx="1440160" cy="24760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stCxn id="53" idx="2"/>
            <a:endCxn id="12" idx="0"/>
          </p:cNvCxnSpPr>
          <p:nvPr/>
        </p:nvCxnSpPr>
        <p:spPr>
          <a:xfrm flipH="1">
            <a:off x="3095836" y="3888115"/>
            <a:ext cx="252028" cy="24760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>
            <a:stCxn id="53" idx="2"/>
            <a:endCxn id="13" idx="0"/>
          </p:cNvCxnSpPr>
          <p:nvPr/>
        </p:nvCxnSpPr>
        <p:spPr>
          <a:xfrm>
            <a:off x="3347864" y="3888115"/>
            <a:ext cx="3060340" cy="24760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>
            <a:stCxn id="53" idx="2"/>
            <a:endCxn id="15" idx="0"/>
          </p:cNvCxnSpPr>
          <p:nvPr/>
        </p:nvCxnSpPr>
        <p:spPr>
          <a:xfrm>
            <a:off x="3347864" y="3888115"/>
            <a:ext cx="4788532" cy="247605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Metin kutusu"/>
          <p:cNvSpPr txBox="1"/>
          <p:nvPr/>
        </p:nvSpPr>
        <p:spPr>
          <a:xfrm>
            <a:off x="179512" y="1052736"/>
            <a:ext cx="216024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5 yıl ve altı hapis cezası</a:t>
            </a:r>
            <a:endParaRPr lang="tr-TR" sz="1600" b="1" dirty="0"/>
          </a:p>
        </p:txBody>
      </p:sp>
      <p:sp>
        <p:nvSpPr>
          <p:cNvPr id="35" name="34 Metin kutusu"/>
          <p:cNvSpPr txBox="1"/>
          <p:nvPr/>
        </p:nvSpPr>
        <p:spPr>
          <a:xfrm>
            <a:off x="3275856" y="1052736"/>
            <a:ext cx="259228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10 yıldan az hapis cezası</a:t>
            </a:r>
            <a:endParaRPr lang="tr-TR" sz="1600" b="1" dirty="0"/>
          </a:p>
        </p:txBody>
      </p:sp>
      <p:sp>
        <p:nvSpPr>
          <p:cNvPr id="36" name="35 Metin kutusu"/>
          <p:cNvSpPr txBox="1"/>
          <p:nvPr/>
        </p:nvSpPr>
        <p:spPr>
          <a:xfrm>
            <a:off x="6300192" y="1052736"/>
            <a:ext cx="2592288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10 yıl ve yukarı hapis cezası</a:t>
            </a:r>
            <a:endParaRPr lang="tr-TR" sz="1600" b="1" dirty="0"/>
          </a:p>
        </p:txBody>
      </p:sp>
      <p:sp>
        <p:nvSpPr>
          <p:cNvPr id="41" name="40 Metin kutusu"/>
          <p:cNvSpPr txBox="1"/>
          <p:nvPr/>
        </p:nvSpPr>
        <p:spPr>
          <a:xfrm>
            <a:off x="61784" y="1628800"/>
            <a:ext cx="6480720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01/07/2016 tarihinden önce işlenen suçlarda;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Kasten öldürme (TCK 81 ve 82 md.)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Basit yaralama (TCK 86/3-a, 86/3-b md.)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Alt ve üstsoya yaralama (TCK 87 md.)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Cinsel suçlar (TCK 102,103,104 ve 105 md.)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Uyuşturucu ticareti (TCK 188 md.)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</a:t>
            </a:r>
            <a:r>
              <a:rPr lang="tr-TR" sz="1150" kern="500" dirty="0" smtClean="0"/>
              <a:t>Özel hayata karşı suçlar (TCK 132, 133, 134, 135, 136, 137 ve 138 md.) suçlarından hüküm alanlar hariç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İkinci Kitap Dördüncü Kısım Dördüncü, Beşinci, Altıncı ve Yedinci Bölümünde tanımlanan suçlar </a:t>
            </a:r>
          </a:p>
          <a:p>
            <a:pPr>
              <a:buFontTx/>
              <a:buBlip>
                <a:blip r:embed="rId2"/>
              </a:buBlip>
            </a:pPr>
            <a:r>
              <a:rPr lang="tr-TR" sz="1200" kern="500" dirty="0" smtClean="0"/>
              <a:t> 12/4/1991 tarihli ve 3713 sayılı Terörle Mücadele Kanunu kapsamına giren suçlardan hüküm alanlar </a:t>
            </a:r>
            <a:r>
              <a:rPr lang="tr-TR" sz="1200" u="sng" kern="500" dirty="0" smtClean="0"/>
              <a:t>Hariç olma üzere;</a:t>
            </a:r>
            <a:endParaRPr lang="tr-TR" sz="1200" b="1" u="sng" kern="500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6622132" y="1628800"/>
            <a:ext cx="1584176" cy="1934376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1340" smtClean="0"/>
              <a:t>01/07/2016 </a:t>
            </a:r>
            <a:r>
              <a:rPr lang="tr-TR" sz="1340" dirty="0" smtClean="0"/>
              <a:t>tarihinden önce </a:t>
            </a:r>
            <a:r>
              <a:rPr lang="tr-TR" sz="1340" dirty="0" err="1" smtClean="0"/>
              <a:t>işlenipte</a:t>
            </a:r>
            <a:r>
              <a:rPr lang="tr-TR" sz="1340" dirty="0" smtClean="0"/>
              <a:t> 671 sayılı KHK’de istisna suçlardan sayılmayan suçlar ile 01/072016 tarihinden sonra işlenen suçlar</a:t>
            </a:r>
            <a:endParaRPr lang="tr-TR" sz="1340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8279904" y="1628800"/>
            <a:ext cx="828600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1400" b="1" dirty="0" smtClean="0"/>
          </a:p>
          <a:p>
            <a:pPr algn="ctr"/>
            <a:endParaRPr lang="tr-TR" sz="1400" b="1" dirty="0" smtClean="0"/>
          </a:p>
          <a:p>
            <a:pPr algn="ctr"/>
            <a:endParaRPr lang="tr-TR" sz="1400" b="1" dirty="0" smtClean="0"/>
          </a:p>
          <a:p>
            <a:pPr algn="ctr"/>
            <a:r>
              <a:rPr lang="tr-TR" sz="1400" b="1" dirty="0" smtClean="0"/>
              <a:t>1/10 </a:t>
            </a:r>
          </a:p>
          <a:p>
            <a:pPr algn="ctr"/>
            <a:r>
              <a:rPr lang="tr-TR" sz="1400" b="1" dirty="0" smtClean="0"/>
              <a:t>İnfaz</a:t>
            </a:r>
          </a:p>
          <a:p>
            <a:pPr algn="ctr"/>
            <a:endParaRPr lang="tr-TR" sz="700" b="1" dirty="0" smtClean="0"/>
          </a:p>
          <a:p>
            <a:pPr algn="ctr"/>
            <a:endParaRPr lang="tr-TR" sz="1400" b="1" dirty="0" smtClean="0"/>
          </a:p>
          <a:p>
            <a:pPr algn="ctr"/>
            <a:endParaRPr lang="tr-TR" sz="1400" b="1" dirty="0" smtClean="0"/>
          </a:p>
          <a:p>
            <a:pPr algn="ctr"/>
            <a:endParaRPr lang="tr-TR" sz="1400" b="1" dirty="0"/>
          </a:p>
        </p:txBody>
      </p:sp>
      <p:cxnSp>
        <p:nvCxnSpPr>
          <p:cNvPr id="39" name="38 Düz Ok Bağlayıcısı"/>
          <p:cNvCxnSpPr>
            <a:stCxn id="35" idx="2"/>
            <a:endCxn id="42" idx="0"/>
          </p:cNvCxnSpPr>
          <p:nvPr/>
        </p:nvCxnSpPr>
        <p:spPr>
          <a:xfrm>
            <a:off x="4572000" y="1391290"/>
            <a:ext cx="2842220" cy="23751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36" idx="2"/>
            <a:endCxn id="43" idx="0"/>
          </p:cNvCxnSpPr>
          <p:nvPr/>
        </p:nvCxnSpPr>
        <p:spPr>
          <a:xfrm>
            <a:off x="7596336" y="1391290"/>
            <a:ext cx="1097868" cy="23751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Metin kutusu"/>
          <p:cNvSpPr txBox="1"/>
          <p:nvPr/>
        </p:nvSpPr>
        <p:spPr>
          <a:xfrm>
            <a:off x="107504" y="3611116"/>
            <a:ext cx="6480720" cy="276999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t"/>
            <a:r>
              <a:rPr lang="tr-TR" sz="1200" b="1" dirty="0" smtClean="0"/>
              <a:t>3 gün içerisinde </a:t>
            </a:r>
            <a:r>
              <a:rPr lang="tr-TR" sz="1200" dirty="0" smtClean="0"/>
              <a:t>işlemleri yapılarak açık kuruma ayrılır.</a:t>
            </a:r>
          </a:p>
        </p:txBody>
      </p:sp>
      <p:sp>
        <p:nvSpPr>
          <p:cNvPr id="54" name="53 Metin kutusu"/>
          <p:cNvSpPr txBox="1"/>
          <p:nvPr/>
        </p:nvSpPr>
        <p:spPr>
          <a:xfrm>
            <a:off x="6588224" y="3610240"/>
            <a:ext cx="1657409" cy="276999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t"/>
            <a:r>
              <a:rPr lang="tr-TR" sz="1200" b="1" dirty="0" smtClean="0"/>
              <a:t>1 ay infaz</a:t>
            </a:r>
          </a:p>
        </p:txBody>
      </p:sp>
      <p:cxnSp>
        <p:nvCxnSpPr>
          <p:cNvPr id="38" name="37 Düz Ok Bağlayıcısı"/>
          <p:cNvCxnSpPr>
            <a:stCxn id="34" idx="2"/>
          </p:cNvCxnSpPr>
          <p:nvPr/>
        </p:nvCxnSpPr>
        <p:spPr>
          <a:xfrm>
            <a:off x="1259632" y="1391290"/>
            <a:ext cx="0" cy="23751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4572000" y="889670"/>
            <a:ext cx="0" cy="17997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Metin kutusu"/>
          <p:cNvSpPr txBox="1"/>
          <p:nvPr/>
        </p:nvSpPr>
        <p:spPr>
          <a:xfrm>
            <a:off x="8244408" y="3610240"/>
            <a:ext cx="839033" cy="276999"/>
          </a:xfrm>
          <a:prstGeom prst="rect">
            <a:avLst/>
          </a:prstGeom>
          <a:solidFill>
            <a:schemeClr val="bg1"/>
          </a:solidFill>
          <a:ln w="0" cmpd="sng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t"/>
            <a:r>
              <a:rPr lang="tr-TR" sz="1200" b="1" dirty="0" smtClean="0">
                <a:solidFill>
                  <a:schemeClr val="bg1"/>
                </a:solidFill>
              </a:rPr>
              <a:t>1 ay infaz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0" y="-27384"/>
            <a:ext cx="9144000" cy="646331"/>
          </a:xfrm>
          <a:prstGeom prst="rect">
            <a:avLst/>
          </a:prstGeom>
          <a:solidFill>
            <a:srgbClr val="3799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HÜKÜMLÜNÜN KAPALI CEZA İNFAZ KURUMUNDAN AÇIK CEZA İNFAZ KURUMUNA GÖNDERİLMESİ VE KOŞULLARI</a:t>
            </a:r>
            <a:endParaRPr lang="tr-T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79512" y="1052736"/>
            <a:ext cx="2448272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5 yıla kadar hapis cezası</a:t>
            </a:r>
            <a:endParaRPr lang="tr-TR" sz="16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3419872" y="1052736"/>
            <a:ext cx="2448272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10 yıldan az hapis cezası</a:t>
            </a:r>
            <a:endParaRPr lang="tr-TR" sz="1600" b="1" dirty="0"/>
          </a:p>
        </p:txBody>
      </p:sp>
      <p:sp>
        <p:nvSpPr>
          <p:cNvPr id="8" name="7 Metin kutusu"/>
          <p:cNvSpPr txBox="1"/>
          <p:nvPr/>
        </p:nvSpPr>
        <p:spPr>
          <a:xfrm>
            <a:off x="6012160" y="1052736"/>
            <a:ext cx="2880320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10 yıl ve yukarı hapis cezası</a:t>
            </a:r>
            <a:endParaRPr lang="tr-TR" sz="1600" b="1" dirty="0"/>
          </a:p>
        </p:txBody>
      </p:sp>
      <p:graphicFrame>
        <p:nvGraphicFramePr>
          <p:cNvPr id="11" name="10 Tablo"/>
          <p:cNvGraphicFramePr>
            <a:graphicFrameLocks noGrp="1"/>
          </p:cNvGraphicFramePr>
          <p:nvPr/>
        </p:nvGraphicFramePr>
        <p:xfrm>
          <a:off x="179512" y="1772816"/>
          <a:ext cx="871297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4"/>
                <a:gridCol w="1641782"/>
                <a:gridCol w="1368152"/>
                <a:gridCol w="1872208"/>
                <a:gridCol w="2088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01/07/2016 tarihine kadar işlenen ve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5275 sayılı yasanın geçici 6. maddesine göre istisna suçlardan olmayan suçlar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01/07/2016 tarihine kadar işlenen ve 5275 sayılı yasanın geçici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6. maddesine istisna suçlardan olan suçlar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01/07/2016 tarihi sonrası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işlenen suçlar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ay kapalıda kalma ve koşullu salıverme tarihine belli süre kalma koşulunu sağlama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Toplam cezasının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onda birini kapalıda çekme ve koşullu salıverme tarihine belli süre kalma koşulunu sağlama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Tablo"/>
          <p:cNvGraphicFramePr>
            <a:graphicFrameLocks noGrp="1"/>
          </p:cNvGraphicFramePr>
          <p:nvPr/>
        </p:nvGraphicFramePr>
        <p:xfrm>
          <a:off x="179512" y="4797152"/>
          <a:ext cx="662473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3 gün kapalıda kalma ve koşullu salıverme tarihine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belli süre kalma koşulunu sağlama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1 ay kapalıda kalma ve koşullu salıverme tarihine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belli süre kalma koşulunu sağlama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Cezanın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miktarına göre toplam cezanın onda biri veya 1 ay kapalıda kalma ve koşullu salıverme tarihine  belli süre kalma koşulunu sağlama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15 Sağ Ok"/>
          <p:cNvSpPr/>
          <p:nvPr/>
        </p:nvSpPr>
        <p:spPr>
          <a:xfrm rot="5400000">
            <a:off x="899592" y="4437112"/>
            <a:ext cx="28803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7" name="16 Düz Ok Bağlayıcısı"/>
          <p:cNvCxnSpPr/>
          <p:nvPr/>
        </p:nvCxnSpPr>
        <p:spPr>
          <a:xfrm flipH="1">
            <a:off x="971600" y="1391290"/>
            <a:ext cx="288032" cy="38152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>
            <a:off x="1259632" y="1412776"/>
            <a:ext cx="1512168" cy="36004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>
            <a:off x="1259632" y="1412776"/>
            <a:ext cx="3024336" cy="36004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5436096" y="1412776"/>
            <a:ext cx="0" cy="36004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>
            <a:off x="7452320" y="1391290"/>
            <a:ext cx="0" cy="38152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Sağ Ok"/>
          <p:cNvSpPr/>
          <p:nvPr/>
        </p:nvSpPr>
        <p:spPr>
          <a:xfrm rot="5400000">
            <a:off x="2771800" y="4437112"/>
            <a:ext cx="28803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30 Sağ Ok"/>
          <p:cNvSpPr/>
          <p:nvPr/>
        </p:nvSpPr>
        <p:spPr>
          <a:xfrm rot="5400000">
            <a:off x="4427984" y="4437112"/>
            <a:ext cx="288032" cy="2880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2" name="31 Düz Ok Bağlayıcısı"/>
          <p:cNvCxnSpPr>
            <a:endCxn id="7" idx="0"/>
          </p:cNvCxnSpPr>
          <p:nvPr/>
        </p:nvCxnSpPr>
        <p:spPr>
          <a:xfrm>
            <a:off x="4644008" y="620688"/>
            <a:ext cx="0" cy="43204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endCxn id="6" idx="0"/>
          </p:cNvCxnSpPr>
          <p:nvPr/>
        </p:nvCxnSpPr>
        <p:spPr>
          <a:xfrm flipH="1">
            <a:off x="1403648" y="620688"/>
            <a:ext cx="3024336" cy="43204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Ok Bağlayıcısı"/>
          <p:cNvCxnSpPr>
            <a:endCxn id="8" idx="0"/>
          </p:cNvCxnSpPr>
          <p:nvPr/>
        </p:nvCxnSpPr>
        <p:spPr>
          <a:xfrm>
            <a:off x="4860032" y="620688"/>
            <a:ext cx="2592288" cy="43204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1156</Words>
  <Application>Microsoft Office PowerPoint</Application>
  <PresentationFormat>Ekran Gösterisi (4:3)</PresentationFormat>
  <Paragraphs>132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Ramazan</dc:creator>
  <cp:lastModifiedBy>Ramazan</cp:lastModifiedBy>
  <cp:revision>43</cp:revision>
  <dcterms:created xsi:type="dcterms:W3CDTF">2018-11-16T09:30:36Z</dcterms:created>
  <dcterms:modified xsi:type="dcterms:W3CDTF">2018-11-21T14:37:37Z</dcterms:modified>
</cp:coreProperties>
</file>